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340" r:id="rId4"/>
    <p:sldId id="369" r:id="rId5"/>
    <p:sldId id="368" r:id="rId6"/>
    <p:sldId id="366" r:id="rId7"/>
    <p:sldId id="365" r:id="rId8"/>
    <p:sldId id="379" r:id="rId9"/>
    <p:sldId id="364" r:id="rId10"/>
    <p:sldId id="371" r:id="rId11"/>
    <p:sldId id="372" r:id="rId12"/>
    <p:sldId id="373" r:id="rId13"/>
    <p:sldId id="374" r:id="rId14"/>
    <p:sldId id="376" r:id="rId15"/>
    <p:sldId id="377" r:id="rId16"/>
    <p:sldId id="378" r:id="rId17"/>
    <p:sldId id="262" r:id="rId18"/>
  </p:sldIdLst>
  <p:sldSz cx="9144000" cy="6858000" type="screen4x3"/>
  <p:notesSz cx="6797675" cy="9926638"/>
  <p:embeddedFontLst>
    <p:embeddedFont>
      <p:font typeface="Arial Black" panose="020B0A04020102020204" pitchFamily="34" charset="0"/>
      <p:bold r:id="rId19"/>
    </p:embeddedFont>
    <p:embeddedFont>
      <p:font typeface="Bookman Old Style" panose="02050604050505020204" pitchFamily="18" charset="0"/>
      <p:regular r:id="rId20"/>
      <p:bold r:id="rId21"/>
      <p:italic r:id="rId22"/>
      <p:boldItalic r:id="rId23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854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/>
          <a:lstStyle>
            <a:lvl1pPr>
              <a:defRPr b="0">
                <a:latin typeface="Bookman Old Style" panose="0205060405050502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Bookman Old Style" panose="02050604050505020204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/>
              <a:t>Alcím mintájának szerkesztése</a:t>
            </a:r>
          </a:p>
        </p:txBody>
      </p:sp>
      <p:sp>
        <p:nvSpPr>
          <p:cNvPr id="7" name="Téglalap 6"/>
          <p:cNvSpPr/>
          <p:nvPr userDrawn="1"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86" y="5087457"/>
            <a:ext cx="1440160" cy="1435645"/>
          </a:xfrm>
          <a:prstGeom prst="rect">
            <a:avLst/>
          </a:prstGeom>
        </p:spPr>
      </p:pic>
      <p:sp>
        <p:nvSpPr>
          <p:cNvPr id="6" name="Szövegdoboz 5"/>
          <p:cNvSpPr txBox="1"/>
          <p:nvPr userDrawn="1"/>
        </p:nvSpPr>
        <p:spPr>
          <a:xfrm>
            <a:off x="1972155" y="5877288"/>
            <a:ext cx="68371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bg1"/>
                </a:solidFill>
                <a:latin typeface="Frutiger LT Std 55 Roman" pitchFamily="34" charset="0"/>
              </a:rPr>
              <a:t>Szegedi Tudományegyetem</a:t>
            </a:r>
          </a:p>
          <a:p>
            <a:pPr algn="ctr"/>
            <a:r>
              <a:rPr lang="hu-HU" sz="2400" b="1" dirty="0">
                <a:solidFill>
                  <a:schemeClr val="bg1"/>
                </a:solidFill>
                <a:latin typeface="Frutiger LT Std 55 Roman" pitchFamily="34" charset="0"/>
              </a:rPr>
              <a:t>Egészségtudományi és Szociális Képzési Kar</a:t>
            </a:r>
          </a:p>
        </p:txBody>
      </p:sp>
    </p:spTree>
    <p:extLst>
      <p:ext uri="{BB962C8B-B14F-4D97-AF65-F5344CB8AC3E}">
        <p14:creationId xmlns:p14="http://schemas.microsoft.com/office/powerpoint/2010/main" val="3773886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7" y="274638"/>
            <a:ext cx="7931224" cy="1143000"/>
          </a:xfrm>
        </p:spPr>
        <p:txBody>
          <a:bodyPr/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55577" y="1600206"/>
            <a:ext cx="7931224" cy="4525963"/>
          </a:xfrm>
        </p:spPr>
        <p:txBody>
          <a:bodyPr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9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1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980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églalap 7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9" name="Kép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759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10" name="Téglalap 9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11" name="Kép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71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6" name="Téglalap 5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85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5" name="Téglalap 4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5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églalap 7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9" name="Kép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9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églalap 7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9" name="Kép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065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54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54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787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6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389CA-DA20-44A5-B114-1F81945AA551}" type="datetimeFigureOut">
              <a:rPr lang="hu-HU" smtClean="0"/>
              <a:t>2026. 08. 17.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6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6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5820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ookman Old Style" panose="02050604050505020204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etszk.u-szeged.hu/english/registrar-department-for/admission-officer" TargetMode="Externa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-szeged.hu/academic-calendar" TargetMode="External"/><Relationship Id="rId2" Type="http://schemas.openxmlformats.org/officeDocument/2006/relationships/hyperlink" Target="http://web5.etr.u-szeged.hu:8080/naptar/index.jsp?lang=english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tszk.u-szeged.hu/english/for-current-students/academic-deadlines" TargetMode="External"/><Relationship Id="rId2" Type="http://schemas.openxmlformats.org/officeDocument/2006/relationships/hyperlink" Target="https://etszk.u-szeged.hu/english/for-current-students/info-sheet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letv.u-szeged.hu/for-foreign-students-140218?folderID=23366&amp;objectParentFolderId=2336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etszk.u-szeged.hu/english/for-current-students/study-plan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4248472"/>
          </a:xfrm>
        </p:spPr>
        <p:txBody>
          <a:bodyPr>
            <a:normAutofit fontScale="90000"/>
          </a:bodyPr>
          <a:lstStyle/>
          <a:p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Study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Guide</a:t>
            </a:r>
            <a:b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Forum</a:t>
            </a:r>
            <a:br>
              <a:rPr lang="hu-HU" b="1" i="1" cap="all" dirty="0">
                <a:solidFill>
                  <a:srgbClr val="006854"/>
                </a:solidFill>
                <a:latin typeface="Arial Black" panose="020B0A04020102020204" pitchFamily="34" charset="0"/>
                <a:cs typeface="Arial"/>
              </a:rPr>
            </a:br>
            <a:b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Faculty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of Health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Sciences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and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Social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Studies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University of Szeged</a:t>
            </a:r>
            <a:br>
              <a:rPr lang="hu-HU" dirty="0"/>
            </a:br>
            <a:endParaRPr lang="hu-HU" dirty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>
          <a:xfrm>
            <a:off x="1403648" y="4365104"/>
            <a:ext cx="6400800" cy="672480"/>
          </a:xfrm>
        </p:spPr>
        <p:txBody>
          <a:bodyPr>
            <a:normAutofit/>
          </a:bodyPr>
          <a:lstStyle/>
          <a:p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Academic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year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2026/2027</a:t>
            </a:r>
          </a:p>
        </p:txBody>
      </p:sp>
    </p:spTree>
    <p:extLst>
      <p:ext uri="{BB962C8B-B14F-4D97-AF65-F5344CB8AC3E}">
        <p14:creationId xmlns:p14="http://schemas.microsoft.com/office/powerpoint/2010/main" val="266476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1124744"/>
            <a:ext cx="7848872" cy="547260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hu-HU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 err="1"/>
              <a:t>Contact</a:t>
            </a:r>
            <a:r>
              <a:rPr lang="hu-HU" dirty="0"/>
              <a:t> </a:t>
            </a:r>
            <a:r>
              <a:rPr lang="hu-HU" dirty="0" err="1"/>
              <a:t>Information</a:t>
            </a:r>
            <a:endParaRPr lang="hu-HU" dirty="0"/>
          </a:p>
          <a:p>
            <a:r>
              <a:rPr lang="hu-HU" dirty="0" err="1"/>
              <a:t>Academic</a:t>
            </a:r>
            <a:r>
              <a:rPr lang="hu-HU" dirty="0"/>
              <a:t> Schedule</a:t>
            </a:r>
          </a:p>
          <a:p>
            <a:r>
              <a:rPr lang="hu-HU" dirty="0" err="1"/>
              <a:t>Procedures</a:t>
            </a:r>
            <a:r>
              <a:rPr lang="hu-HU" dirty="0"/>
              <a:t>, </a:t>
            </a:r>
            <a:r>
              <a:rPr lang="hu-HU" dirty="0" err="1"/>
              <a:t>Information</a:t>
            </a:r>
            <a:r>
              <a:rPr lang="hu-HU" dirty="0"/>
              <a:t> </a:t>
            </a:r>
            <a:r>
              <a:rPr lang="hu-HU" dirty="0" err="1"/>
              <a:t>Sheets</a:t>
            </a:r>
            <a:r>
              <a:rPr lang="hu-HU" dirty="0"/>
              <a:t> </a:t>
            </a:r>
          </a:p>
          <a:p>
            <a:r>
              <a:rPr lang="hu-HU" dirty="0" err="1"/>
              <a:t>Procedure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Requests_Modulo</a:t>
            </a:r>
            <a:endParaRPr lang="hu-HU" dirty="0"/>
          </a:p>
          <a:p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Counseling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International </a:t>
            </a:r>
            <a:r>
              <a:rPr lang="hu-HU" dirty="0" err="1"/>
              <a:t>Students</a:t>
            </a:r>
            <a:endParaRPr lang="hu-HU" dirty="0"/>
          </a:p>
          <a:p>
            <a:r>
              <a:rPr lang="hu-HU" dirty="0"/>
              <a:t>Credit </a:t>
            </a:r>
            <a:r>
              <a:rPr lang="hu-HU" dirty="0" err="1"/>
              <a:t>Transfer</a:t>
            </a:r>
            <a:endParaRPr lang="hu-HU" dirty="0"/>
          </a:p>
          <a:p>
            <a:r>
              <a:rPr lang="hu-HU" dirty="0"/>
              <a:t>Credit </a:t>
            </a:r>
            <a:r>
              <a:rPr lang="hu-HU" dirty="0" err="1"/>
              <a:t>Transfer</a:t>
            </a:r>
            <a:r>
              <a:rPr lang="hu-HU" dirty="0"/>
              <a:t> </a:t>
            </a:r>
            <a:r>
              <a:rPr lang="hu-HU" dirty="0" err="1"/>
              <a:t>Periods</a:t>
            </a:r>
            <a:endParaRPr lang="hu-HU" dirty="0"/>
          </a:p>
          <a:p>
            <a:r>
              <a:rPr lang="hu-HU" dirty="0" err="1"/>
              <a:t>Students</a:t>
            </a:r>
            <a:r>
              <a:rPr lang="hu-HU" dirty="0"/>
              <a:t> </a:t>
            </a:r>
            <a:r>
              <a:rPr lang="hu-HU" dirty="0" err="1"/>
              <a:t>Tasks</a:t>
            </a:r>
            <a:r>
              <a:rPr lang="hu-HU" dirty="0"/>
              <a:t>, </a:t>
            </a:r>
            <a:r>
              <a:rPr lang="hu-HU" dirty="0" err="1"/>
              <a:t>Checks_Settling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Legal</a:t>
            </a:r>
            <a:r>
              <a:rPr lang="hu-HU" dirty="0"/>
              <a:t> Status</a:t>
            </a:r>
          </a:p>
          <a:p>
            <a:r>
              <a:rPr lang="hu-HU" dirty="0" err="1"/>
              <a:t>Study</a:t>
            </a:r>
            <a:r>
              <a:rPr lang="hu-HU" dirty="0"/>
              <a:t> </a:t>
            </a:r>
            <a:r>
              <a:rPr lang="hu-HU" dirty="0" err="1"/>
              <a:t>Plan</a:t>
            </a:r>
            <a:r>
              <a:rPr lang="hu-HU" dirty="0"/>
              <a:t> </a:t>
            </a:r>
            <a:r>
              <a:rPr lang="hu-HU" dirty="0" err="1"/>
              <a:t>Guide</a:t>
            </a:r>
            <a:r>
              <a:rPr lang="hu-HU" dirty="0"/>
              <a:t> (</a:t>
            </a:r>
            <a:r>
              <a:rPr lang="hu-HU" dirty="0" err="1"/>
              <a:t>Types</a:t>
            </a:r>
            <a:r>
              <a:rPr lang="hu-HU" dirty="0"/>
              <a:t> of </a:t>
            </a:r>
            <a:r>
              <a:rPr lang="hu-HU" dirty="0" err="1"/>
              <a:t>Preconditions</a:t>
            </a:r>
            <a:r>
              <a:rPr lang="hu-HU" dirty="0"/>
              <a:t> in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Table</a:t>
            </a:r>
            <a:r>
              <a:rPr lang="hu-HU" dirty="0"/>
              <a:t>)</a:t>
            </a:r>
          </a:p>
          <a:p>
            <a:r>
              <a:rPr lang="hu-HU" dirty="0" err="1"/>
              <a:t>Rules</a:t>
            </a:r>
            <a:r>
              <a:rPr lang="hu-HU" dirty="0"/>
              <a:t> and </a:t>
            </a:r>
            <a:r>
              <a:rPr lang="hu-HU" dirty="0" err="1"/>
              <a:t>Regulations</a:t>
            </a:r>
            <a:endParaRPr lang="hu-HU" dirty="0"/>
          </a:p>
          <a:p>
            <a:pPr marL="0" indent="0">
              <a:buNone/>
            </a:pPr>
            <a:endParaRPr lang="hu-H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hu-H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971600" y="260648"/>
            <a:ext cx="17652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600" b="1" dirty="0" err="1">
                <a:solidFill>
                  <a:srgbClr val="006854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Topics</a:t>
            </a:r>
            <a:endParaRPr lang="hu-HU" sz="3600" b="1" dirty="0">
              <a:solidFill>
                <a:srgbClr val="006854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864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99592" y="273050"/>
            <a:ext cx="7776864" cy="1571774"/>
          </a:xfrm>
        </p:spPr>
        <p:txBody>
          <a:bodyPr>
            <a:noAutofit/>
          </a:bodyPr>
          <a:lstStyle/>
          <a:p>
            <a:pPr algn="ctr"/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Contact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information</a:t>
            </a:r>
            <a:endParaRPr lang="hu-HU" sz="3600" dirty="0">
              <a:solidFill>
                <a:srgbClr val="0068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99592" y="1268760"/>
            <a:ext cx="8136904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i="1" dirty="0"/>
              <a:t>                        </a:t>
            </a:r>
            <a:r>
              <a:rPr lang="hu-HU" sz="1400" dirty="0"/>
              <a:t> 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dirty="0"/>
              <a:t>Office 108: International Office</a:t>
            </a:r>
          </a:p>
          <a:p>
            <a:r>
              <a:rPr lang="hu-HU" dirty="0">
                <a:hlinkClick r:id="rId2"/>
              </a:rPr>
              <a:t>https://etszk.u-szeged.hu/english/registrar-department-for/admission-officer</a:t>
            </a:r>
            <a:endParaRPr lang="hu-HU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pPr>
              <a:buFont typeface="Wingdings" panose="05000000000000000000" pitchFamily="2" charset="2"/>
              <a:buChar char="§"/>
            </a:pP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861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b="1" dirty="0" err="1">
                <a:solidFill>
                  <a:srgbClr val="006854"/>
                </a:solidFill>
              </a:rPr>
              <a:t>Academic</a:t>
            </a:r>
            <a:r>
              <a:rPr lang="hu-HU" sz="3600" b="1" dirty="0">
                <a:solidFill>
                  <a:srgbClr val="006854"/>
                </a:solidFill>
              </a:rPr>
              <a:t> Schedule</a:t>
            </a:r>
            <a:endParaRPr lang="hu-HU" sz="3600" dirty="0">
              <a:solidFill>
                <a:srgbClr val="006854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/>
              <a:t>Online Schedule:</a:t>
            </a:r>
          </a:p>
          <a:p>
            <a:r>
              <a:rPr lang="hu-HU" dirty="0">
                <a:hlinkClick r:id="rId2"/>
              </a:rPr>
              <a:t>http://web5.etr.u-szeged.hu:8080/naptar/index.jsp?lang=english</a:t>
            </a:r>
            <a:endParaRPr lang="hu-HU" dirty="0"/>
          </a:p>
          <a:p>
            <a:r>
              <a:rPr lang="hu-HU" dirty="0" err="1"/>
              <a:t>Academic</a:t>
            </a:r>
            <a:r>
              <a:rPr lang="hu-HU" dirty="0"/>
              <a:t> </a:t>
            </a:r>
            <a:r>
              <a:rPr lang="hu-HU" dirty="0" err="1"/>
              <a:t>Calendar</a:t>
            </a:r>
            <a:r>
              <a:rPr lang="hu-HU" dirty="0"/>
              <a:t>:</a:t>
            </a:r>
          </a:p>
          <a:p>
            <a:pPr>
              <a:defRPr/>
            </a:pPr>
            <a:r>
              <a:rPr lang="hu-HU" altLang="hu-HU" dirty="0">
                <a:hlinkClick r:id="rId3"/>
              </a:rPr>
              <a:t>https://u-szeged.hu/academic-calendar</a:t>
            </a:r>
            <a:endParaRPr lang="hu-HU" altLang="hu-HU" dirty="0"/>
          </a:p>
          <a:p>
            <a:pPr>
              <a:defRPr/>
            </a:pPr>
            <a:r>
              <a:rPr lang="hu-HU" altLang="hu-HU" dirty="0" err="1"/>
              <a:t>Academic</a:t>
            </a:r>
            <a:r>
              <a:rPr lang="hu-HU" altLang="hu-HU" dirty="0"/>
              <a:t> </a:t>
            </a:r>
            <a:r>
              <a:rPr lang="hu-HU" altLang="hu-HU" dirty="0" err="1"/>
              <a:t>year</a:t>
            </a:r>
            <a:r>
              <a:rPr lang="hu-HU" altLang="hu-HU" dirty="0"/>
              <a:t> = 1st (</a:t>
            </a:r>
            <a:r>
              <a:rPr lang="hu-HU" altLang="hu-HU" dirty="0" err="1"/>
              <a:t>fall</a:t>
            </a:r>
            <a:r>
              <a:rPr lang="hu-HU" altLang="hu-HU" dirty="0"/>
              <a:t>) </a:t>
            </a:r>
            <a:r>
              <a:rPr lang="hu-HU" altLang="hu-HU" dirty="0" err="1"/>
              <a:t>semester</a:t>
            </a:r>
            <a:r>
              <a:rPr lang="hu-HU" altLang="hu-HU" dirty="0"/>
              <a:t> + 2nd = (</a:t>
            </a:r>
            <a:r>
              <a:rPr lang="hu-HU" altLang="hu-HU" dirty="0" err="1"/>
              <a:t>spring</a:t>
            </a:r>
            <a:r>
              <a:rPr lang="hu-HU" altLang="hu-HU" dirty="0"/>
              <a:t>) </a:t>
            </a:r>
            <a:r>
              <a:rPr lang="hu-HU" altLang="hu-HU" dirty="0" err="1"/>
              <a:t>semester</a:t>
            </a:r>
            <a:endParaRPr lang="hu-HU" altLang="hu-HU" dirty="0"/>
          </a:p>
          <a:p>
            <a:pPr>
              <a:defRPr/>
            </a:pPr>
            <a:r>
              <a:rPr lang="hu-HU" altLang="hu-HU" dirty="0" err="1"/>
              <a:t>Semester</a:t>
            </a:r>
            <a:r>
              <a:rPr lang="hu-HU" altLang="hu-HU" dirty="0"/>
              <a:t> = </a:t>
            </a:r>
            <a:r>
              <a:rPr lang="hu-HU" altLang="hu-HU" dirty="0" err="1"/>
              <a:t>term</a:t>
            </a:r>
            <a:r>
              <a:rPr lang="hu-HU" altLang="hu-HU" dirty="0"/>
              <a:t> </a:t>
            </a:r>
            <a:r>
              <a:rPr lang="hu-HU" altLang="hu-HU" dirty="0" err="1"/>
              <a:t>time</a:t>
            </a:r>
            <a:r>
              <a:rPr lang="hu-HU" altLang="hu-HU" dirty="0"/>
              <a:t> + </a:t>
            </a:r>
            <a:r>
              <a:rPr lang="hu-HU" altLang="hu-HU" dirty="0" err="1"/>
              <a:t>exam</a:t>
            </a:r>
            <a:r>
              <a:rPr lang="hu-HU" altLang="hu-HU" dirty="0"/>
              <a:t> </a:t>
            </a:r>
            <a:r>
              <a:rPr lang="hu-HU" altLang="hu-HU" dirty="0" err="1"/>
              <a:t>period</a:t>
            </a:r>
            <a:endParaRPr lang="hu-HU" alt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76072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704856" cy="994122"/>
          </a:xfrm>
        </p:spPr>
        <p:txBody>
          <a:bodyPr>
            <a:normAutofit fontScale="90000"/>
          </a:bodyPr>
          <a:lstStyle/>
          <a:p>
            <a:r>
              <a:rPr lang="hu-HU" sz="40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Procedures</a:t>
            </a:r>
            <a:r>
              <a:rPr lang="hu-HU" sz="4000" dirty="0">
                <a:solidFill>
                  <a:srgbClr val="006854"/>
                </a:solidFill>
                <a:latin typeface="Arial Black" panose="020B0A04020102020204" pitchFamily="34" charset="0"/>
              </a:rPr>
              <a:t>, </a:t>
            </a:r>
            <a:r>
              <a:rPr lang="hu-HU" sz="4000" dirty="0" err="1">
                <a:solidFill>
                  <a:srgbClr val="006854"/>
                </a:solidFill>
                <a:latin typeface="Arial Black" panose="020B0A04020102020204" pitchFamily="34" charset="0"/>
              </a:rPr>
              <a:t>Information</a:t>
            </a:r>
            <a:r>
              <a:rPr lang="hu-HU" sz="40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40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Sheets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92162" lvl="4" indent="-342900">
              <a:buFont typeface="Arial" panose="020B0604020202020204" pitchFamily="34" charset="0"/>
              <a:buChar char="•"/>
            </a:pPr>
            <a:r>
              <a:rPr lang="hu-HU" sz="2400" dirty="0" err="1"/>
              <a:t>Regulations</a:t>
            </a:r>
            <a:r>
              <a:rPr lang="hu-HU" sz="2400" dirty="0"/>
              <a:t> of Credit </a:t>
            </a:r>
            <a:r>
              <a:rPr lang="hu-HU" sz="2400" dirty="0" err="1"/>
              <a:t>Transfer</a:t>
            </a:r>
            <a:r>
              <a:rPr lang="hu-HU" sz="2400" dirty="0"/>
              <a:t> 2026-27/1</a:t>
            </a:r>
          </a:p>
          <a:p>
            <a:pPr marL="449262" lvl="4" indent="0">
              <a:buNone/>
            </a:pPr>
            <a:r>
              <a:rPr lang="hu-HU" sz="2400" dirty="0">
                <a:hlinkClick r:id="rId2"/>
              </a:rPr>
              <a:t>https://etszk.u-szeged.hu/english/for-current-students/info-sheets</a:t>
            </a:r>
            <a:endParaRPr lang="hu-HU" sz="2400" dirty="0"/>
          </a:p>
          <a:p>
            <a:pPr marL="792162" lvl="4" indent="-342900">
              <a:buFont typeface="Arial" panose="020B0604020202020204" pitchFamily="34" charset="0"/>
              <a:buChar char="•"/>
            </a:pPr>
            <a:r>
              <a:rPr lang="hu-HU" sz="2400" dirty="0" err="1"/>
              <a:t>Procedure</a:t>
            </a:r>
            <a:r>
              <a:rPr lang="hu-HU" sz="2400" dirty="0"/>
              <a:t> of </a:t>
            </a:r>
            <a:r>
              <a:rPr lang="hu-HU" sz="2400" dirty="0" err="1"/>
              <a:t>the</a:t>
            </a:r>
            <a:r>
              <a:rPr lang="hu-HU" sz="2400" dirty="0"/>
              <a:t> </a:t>
            </a:r>
            <a:r>
              <a:rPr lang="hu-HU" sz="2400" dirty="0" err="1"/>
              <a:t>student</a:t>
            </a:r>
            <a:r>
              <a:rPr lang="hu-HU" sz="2400" dirty="0"/>
              <a:t> </a:t>
            </a:r>
            <a:r>
              <a:rPr lang="hu-HU" sz="2400" dirty="0" err="1"/>
              <a:t>requests</a:t>
            </a:r>
            <a:r>
              <a:rPr lang="hu-HU" sz="2400" dirty="0"/>
              <a:t> 2026-27/1</a:t>
            </a:r>
          </a:p>
          <a:p>
            <a:pPr marL="449262" lvl="4" indent="0">
              <a:buNone/>
            </a:pPr>
            <a:r>
              <a:rPr lang="hu-HU" sz="2400" dirty="0">
                <a:hlinkClick r:id="rId2"/>
              </a:rPr>
              <a:t>https://etszk.u-szeged.hu/english/for-current-students/info-sheets</a:t>
            </a:r>
            <a:endParaRPr lang="hu-HU" sz="2400" dirty="0"/>
          </a:p>
          <a:p>
            <a:pPr marL="792162" lvl="4" indent="-342900">
              <a:buFont typeface="Arial" panose="020B0604020202020204" pitchFamily="34" charset="0"/>
              <a:buChar char="•"/>
            </a:pPr>
            <a:r>
              <a:rPr lang="hu-HU" sz="2400" dirty="0" err="1"/>
              <a:t>Academic</a:t>
            </a:r>
            <a:r>
              <a:rPr lang="hu-HU" sz="2400" dirty="0"/>
              <a:t> </a:t>
            </a:r>
            <a:r>
              <a:rPr lang="hu-HU" sz="2400" dirty="0" err="1"/>
              <a:t>deadlines</a:t>
            </a:r>
            <a:r>
              <a:rPr lang="hu-HU" sz="2400" dirty="0"/>
              <a:t> </a:t>
            </a:r>
            <a:r>
              <a:rPr lang="hu-HU" sz="2400" dirty="0" err="1"/>
              <a:t>for</a:t>
            </a:r>
            <a:r>
              <a:rPr lang="hu-HU" sz="2400" dirty="0"/>
              <a:t> 2026-27 </a:t>
            </a:r>
            <a:r>
              <a:rPr lang="hu-HU" sz="2400" dirty="0" err="1"/>
              <a:t>study</a:t>
            </a:r>
            <a:r>
              <a:rPr lang="hu-HU" sz="2400" dirty="0"/>
              <a:t> </a:t>
            </a:r>
            <a:r>
              <a:rPr lang="hu-HU" sz="2400" dirty="0" err="1"/>
              <a:t>year</a:t>
            </a:r>
            <a:r>
              <a:rPr lang="hu-HU" sz="2400" dirty="0"/>
              <a:t>:</a:t>
            </a:r>
          </a:p>
          <a:p>
            <a:pPr marL="449262" lvl="4" indent="0">
              <a:buNone/>
            </a:pPr>
            <a:r>
              <a:rPr lang="hu-HU" sz="2400" dirty="0">
                <a:hlinkClick r:id="rId3"/>
              </a:rPr>
              <a:t>https://etszk.u-szeged.hu/english/for-current-students/academic-deadlines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07882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Procedure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Requests_Modulo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err="1"/>
              <a:t>Requests</a:t>
            </a:r>
            <a:r>
              <a:rPr lang="hu-HU" dirty="0"/>
              <a:t> </a:t>
            </a:r>
            <a:r>
              <a:rPr lang="hu-HU" dirty="0" err="1"/>
              <a:t>submitted</a:t>
            </a:r>
            <a:r>
              <a:rPr lang="hu-HU" dirty="0"/>
              <a:t> </a:t>
            </a:r>
            <a:r>
              <a:rPr lang="hu-HU" dirty="0" err="1"/>
              <a:t>via</a:t>
            </a:r>
            <a:r>
              <a:rPr lang="hu-HU" dirty="0"/>
              <a:t> </a:t>
            </a:r>
            <a:r>
              <a:rPr lang="hu-HU" dirty="0" err="1"/>
              <a:t>Modulo</a:t>
            </a:r>
            <a:r>
              <a:rPr lang="hu-HU" dirty="0"/>
              <a:t>:</a:t>
            </a:r>
          </a:p>
          <a:p>
            <a:pPr lvl="2"/>
            <a:r>
              <a:rPr lang="hu-HU" dirty="0" err="1"/>
              <a:t>Request</a:t>
            </a:r>
            <a:r>
              <a:rPr lang="hu-HU" dirty="0"/>
              <a:t> </a:t>
            </a:r>
            <a:r>
              <a:rPr lang="hu-HU" dirty="0" err="1"/>
              <a:t>form</a:t>
            </a:r>
            <a:r>
              <a:rPr lang="hu-HU" dirty="0"/>
              <a:t> </a:t>
            </a:r>
            <a:r>
              <a:rPr lang="hu-HU" dirty="0" err="1"/>
              <a:t>directed</a:t>
            </a:r>
            <a:r>
              <a:rPr lang="hu-HU" dirty="0"/>
              <a:t> </a:t>
            </a:r>
            <a:r>
              <a:rPr lang="hu-HU" dirty="0" err="1"/>
              <a:t>at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Dean (</a:t>
            </a:r>
            <a:r>
              <a:rPr lang="en-US" dirty="0"/>
              <a:t>Appeal against the Academic Board’s decision, Exceptional exam request, Other</a:t>
            </a:r>
            <a:r>
              <a:rPr lang="hu-HU" dirty="0"/>
              <a:t>)</a:t>
            </a:r>
          </a:p>
          <a:p>
            <a:pPr lvl="2"/>
            <a:r>
              <a:rPr lang="hu-HU" dirty="0" err="1"/>
              <a:t>Request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a </a:t>
            </a:r>
            <a:r>
              <a:rPr lang="hu-HU" dirty="0" err="1"/>
              <a:t>passive</a:t>
            </a:r>
            <a:r>
              <a:rPr lang="hu-HU" dirty="0"/>
              <a:t> status</a:t>
            </a:r>
          </a:p>
          <a:p>
            <a:pPr lvl="2"/>
            <a:r>
              <a:rPr lang="hu-HU" dirty="0" err="1"/>
              <a:t>Request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a </a:t>
            </a:r>
            <a:r>
              <a:rPr lang="hu-HU" dirty="0" err="1"/>
              <a:t>passive</a:t>
            </a:r>
            <a:r>
              <a:rPr lang="hu-HU" dirty="0"/>
              <a:t> status </a:t>
            </a:r>
            <a:r>
              <a:rPr lang="hu-HU" dirty="0" err="1"/>
              <a:t>after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deadline</a:t>
            </a:r>
            <a:endParaRPr lang="hu-HU" dirty="0"/>
          </a:p>
          <a:p>
            <a:pPr lvl="2"/>
            <a:r>
              <a:rPr lang="en-US" dirty="0"/>
              <a:t>Requests for the reduction of the tuition fee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71113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Procedure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’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Requests_Modulo</a:t>
            </a:r>
            <a:endParaRPr lang="hu-HU" sz="3600" dirty="0"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course</a:t>
            </a:r>
            <a:r>
              <a:rPr lang="hu-HU" sz="2200" dirty="0"/>
              <a:t> </a:t>
            </a:r>
            <a:r>
              <a:rPr lang="hu-HU" sz="2200" dirty="0" err="1"/>
              <a:t>registration</a:t>
            </a:r>
            <a:r>
              <a:rPr lang="hu-HU" sz="2200" dirty="0"/>
              <a:t> </a:t>
            </a:r>
            <a:r>
              <a:rPr lang="hu-HU" sz="2200" dirty="0" err="1"/>
              <a:t>after</a:t>
            </a:r>
            <a:r>
              <a:rPr lang="hu-HU" sz="2200" dirty="0"/>
              <a:t> </a:t>
            </a:r>
            <a:r>
              <a:rPr lang="hu-HU" sz="2200" dirty="0" err="1"/>
              <a:t>deadline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course</a:t>
            </a:r>
            <a:r>
              <a:rPr lang="hu-HU" sz="2200" dirty="0"/>
              <a:t> </a:t>
            </a:r>
            <a:r>
              <a:rPr lang="hu-HU" sz="2200" dirty="0" err="1"/>
              <a:t>deregistration</a:t>
            </a:r>
            <a:r>
              <a:rPr lang="hu-HU" sz="2200" dirty="0"/>
              <a:t> </a:t>
            </a:r>
            <a:r>
              <a:rPr lang="hu-HU" sz="2200" dirty="0" err="1"/>
              <a:t>after</a:t>
            </a:r>
            <a:r>
              <a:rPr lang="hu-HU" sz="2200" dirty="0"/>
              <a:t> </a:t>
            </a:r>
            <a:r>
              <a:rPr lang="hu-HU" sz="2200" dirty="0" err="1"/>
              <a:t>deadline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an </a:t>
            </a:r>
            <a:r>
              <a:rPr lang="hu-HU" sz="2200" dirty="0" err="1"/>
              <a:t>exceptional</a:t>
            </a:r>
            <a:r>
              <a:rPr lang="hu-HU" sz="2200" dirty="0"/>
              <a:t> </a:t>
            </a:r>
            <a:r>
              <a:rPr lang="hu-HU" sz="2200" dirty="0" err="1"/>
              <a:t>study</a:t>
            </a:r>
            <a:r>
              <a:rPr lang="hu-HU" sz="2200" dirty="0"/>
              <a:t> </a:t>
            </a:r>
            <a:r>
              <a:rPr lang="hu-HU" sz="2200" dirty="0" err="1"/>
              <a:t>schedule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an </a:t>
            </a:r>
            <a:r>
              <a:rPr lang="hu-HU" sz="2200" dirty="0" err="1"/>
              <a:t>examination</a:t>
            </a:r>
            <a:r>
              <a:rPr lang="hu-HU" sz="2200" dirty="0"/>
              <a:t> </a:t>
            </a:r>
            <a:r>
              <a:rPr lang="hu-HU" sz="2200" dirty="0" err="1"/>
              <a:t>course</a:t>
            </a:r>
            <a:r>
              <a:rPr lang="hu-HU" sz="2200" dirty="0"/>
              <a:t>/’</a:t>
            </a:r>
            <a:r>
              <a:rPr lang="hu-HU" sz="2200" dirty="0" err="1"/>
              <a:t>onlyexam</a:t>
            </a:r>
            <a:r>
              <a:rPr lang="hu-HU" sz="2200" dirty="0"/>
              <a:t>’ </a:t>
            </a:r>
            <a:r>
              <a:rPr lang="hu-HU" sz="2200" dirty="0" err="1"/>
              <a:t>course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changing</a:t>
            </a:r>
            <a:r>
              <a:rPr lang="hu-HU" sz="2200" dirty="0"/>
              <a:t> </a:t>
            </a:r>
            <a:r>
              <a:rPr lang="hu-HU" sz="2200" dirty="0" err="1"/>
              <a:t>to</a:t>
            </a:r>
            <a:r>
              <a:rPr lang="hu-HU" sz="2200" dirty="0"/>
              <a:t> </a:t>
            </a:r>
            <a:r>
              <a:rPr lang="hu-HU" sz="2200" dirty="0" err="1"/>
              <a:t>another</a:t>
            </a:r>
            <a:r>
              <a:rPr lang="hu-HU" sz="2200" dirty="0"/>
              <a:t> </a:t>
            </a:r>
            <a:r>
              <a:rPr lang="hu-HU" sz="2200" dirty="0" err="1"/>
              <a:t>study</a:t>
            </a:r>
            <a:r>
              <a:rPr lang="hu-HU" sz="2200" dirty="0"/>
              <a:t> program</a:t>
            </a:r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getting</a:t>
            </a:r>
            <a:r>
              <a:rPr lang="hu-HU" sz="2200" dirty="0"/>
              <a:t> an </a:t>
            </a:r>
            <a:r>
              <a:rPr lang="hu-HU" sz="2200" dirty="0" err="1"/>
              <a:t>exemption</a:t>
            </a:r>
            <a:r>
              <a:rPr lang="hu-HU" sz="2200" dirty="0"/>
              <a:t> </a:t>
            </a:r>
            <a:r>
              <a:rPr lang="hu-HU" sz="2200" dirty="0" err="1"/>
              <a:t>from</a:t>
            </a:r>
            <a:r>
              <a:rPr lang="hu-HU" sz="2200" dirty="0"/>
              <a:t> </a:t>
            </a:r>
            <a:r>
              <a:rPr lang="hu-HU" sz="2200" dirty="0" err="1"/>
              <a:t>completing</a:t>
            </a:r>
            <a:r>
              <a:rPr lang="hu-HU" sz="2200" dirty="0"/>
              <a:t> a </a:t>
            </a:r>
            <a:r>
              <a:rPr lang="hu-HU" sz="2200" dirty="0" err="1"/>
              <a:t>subject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credit </a:t>
            </a:r>
            <a:r>
              <a:rPr lang="hu-HU" sz="2200" dirty="0" err="1"/>
              <a:t>transfers</a:t>
            </a:r>
            <a:r>
              <a:rPr lang="hu-HU" sz="2200" dirty="0"/>
              <a:t> (</a:t>
            </a:r>
            <a:r>
              <a:rPr lang="hu-HU" sz="2200" dirty="0" err="1"/>
              <a:t>Regulations</a:t>
            </a:r>
            <a:r>
              <a:rPr lang="hu-HU" sz="2200" dirty="0"/>
              <a:t> of Credit </a:t>
            </a:r>
            <a:r>
              <a:rPr lang="hu-HU" sz="2200" dirty="0" err="1"/>
              <a:t>Transfer</a:t>
            </a:r>
            <a:r>
              <a:rPr lang="hu-HU" sz="2200" dirty="0"/>
              <a:t>)</a:t>
            </a:r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registering</a:t>
            </a:r>
            <a:r>
              <a:rPr lang="hu-HU" sz="2200" dirty="0"/>
              <a:t> a </a:t>
            </a:r>
            <a:r>
              <a:rPr lang="hu-HU" sz="2200" dirty="0" err="1"/>
              <a:t>grade</a:t>
            </a:r>
            <a:r>
              <a:rPr lang="hu-HU" sz="2200" dirty="0"/>
              <a:t> </a:t>
            </a:r>
            <a:r>
              <a:rPr lang="hu-HU" sz="2200" dirty="0" err="1"/>
              <a:t>after</a:t>
            </a:r>
            <a:r>
              <a:rPr lang="hu-HU" sz="2200" dirty="0"/>
              <a:t> </a:t>
            </a:r>
            <a:r>
              <a:rPr lang="hu-HU" sz="2200" dirty="0" err="1"/>
              <a:t>deadline</a:t>
            </a:r>
            <a:endParaRPr lang="hu-HU" sz="2200" dirty="0"/>
          </a:p>
          <a:p>
            <a:pPr lvl="2"/>
            <a:r>
              <a:rPr lang="hu-HU" sz="2200" dirty="0" err="1"/>
              <a:t>Application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the</a:t>
            </a:r>
            <a:r>
              <a:rPr lang="hu-HU" sz="2200" dirty="0"/>
              <a:t> </a:t>
            </a:r>
            <a:r>
              <a:rPr lang="hu-HU" sz="2200" dirty="0" err="1"/>
              <a:t>final</a:t>
            </a:r>
            <a:r>
              <a:rPr lang="hu-HU" sz="2200" dirty="0"/>
              <a:t> </a:t>
            </a:r>
            <a:r>
              <a:rPr lang="hu-HU" sz="2200" dirty="0" err="1"/>
              <a:t>exam</a:t>
            </a:r>
            <a:endParaRPr lang="hu-HU" sz="2200" dirty="0"/>
          </a:p>
          <a:p>
            <a:pPr lvl="2"/>
            <a:r>
              <a:rPr lang="hu-HU" sz="2200" dirty="0" err="1"/>
              <a:t>Submitting</a:t>
            </a:r>
            <a:r>
              <a:rPr lang="hu-HU" sz="2200" dirty="0"/>
              <a:t> and </a:t>
            </a:r>
            <a:r>
              <a:rPr lang="hu-HU" sz="2200" dirty="0" err="1"/>
              <a:t>uploading</a:t>
            </a:r>
            <a:r>
              <a:rPr lang="hu-HU" sz="2200" dirty="0"/>
              <a:t> </a:t>
            </a:r>
            <a:r>
              <a:rPr lang="hu-HU" sz="2200" dirty="0" err="1"/>
              <a:t>thesis</a:t>
            </a:r>
            <a:endParaRPr lang="hu-HU" sz="22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72414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9F190-B581-4FD2-FFD1-632D2A850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F0D5F6E-0134-D226-0C91-0BEC93606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Procedure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Students</a:t>
            </a:r>
            <a:r>
              <a:rPr lang="hu-HU" sz="3600">
                <a:solidFill>
                  <a:srgbClr val="006854"/>
                </a:solidFill>
                <a:latin typeface="Arial Black" panose="020B0A04020102020204" pitchFamily="34" charset="0"/>
              </a:rPr>
              <a:t>’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Requests_Paper-based</a:t>
            </a:r>
            <a:endParaRPr lang="hu-HU" sz="3600" dirty="0">
              <a:latin typeface="Arial Black" panose="020B0A04020102020204" pitchFamily="34" charset="0"/>
            </a:endParaRP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1238748-AA19-6832-C1A0-B69773F23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/>
            <a:endParaRPr lang="hu-HU" sz="2200" dirty="0"/>
          </a:p>
          <a:p>
            <a:pPr marL="914400" lvl="2" indent="0">
              <a:buNone/>
            </a:pP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terminating</a:t>
            </a:r>
            <a:r>
              <a:rPr lang="hu-HU" sz="2200" dirty="0"/>
              <a:t> </a:t>
            </a:r>
            <a:r>
              <a:rPr lang="hu-HU" sz="2200" dirty="0" err="1"/>
              <a:t>student</a:t>
            </a:r>
            <a:r>
              <a:rPr lang="hu-HU" sz="2200" dirty="0"/>
              <a:t> status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75302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136903" cy="1858218"/>
          </a:xfrm>
        </p:spPr>
        <p:txBody>
          <a:bodyPr>
            <a:normAutofit fontScale="90000"/>
          </a:bodyPr>
          <a:lstStyle/>
          <a:p>
            <a:r>
              <a:rPr lang="hu-HU" b="1" dirty="0" err="1"/>
              <a:t>Student</a:t>
            </a:r>
            <a:r>
              <a:rPr lang="hu-HU" b="1" dirty="0"/>
              <a:t> </a:t>
            </a:r>
            <a:r>
              <a:rPr lang="hu-HU" b="1" dirty="0" err="1"/>
              <a:t>Counseling</a:t>
            </a:r>
            <a:r>
              <a:rPr lang="hu-HU" b="1" dirty="0"/>
              <a:t> </a:t>
            </a:r>
            <a:r>
              <a:rPr lang="hu-HU" b="1" dirty="0" err="1"/>
              <a:t>for</a:t>
            </a:r>
            <a:r>
              <a:rPr lang="hu-HU" b="1" dirty="0"/>
              <a:t> </a:t>
            </a:r>
            <a:r>
              <a:rPr lang="hu-HU" b="1" dirty="0" err="1"/>
              <a:t>For</a:t>
            </a:r>
            <a:r>
              <a:rPr lang="hu-HU" b="1" dirty="0"/>
              <a:t> International </a:t>
            </a:r>
            <a:r>
              <a:rPr lang="hu-HU" b="1" dirty="0" err="1"/>
              <a:t>Students</a:t>
            </a:r>
            <a:br>
              <a:rPr lang="hu-HU" b="1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49898" y="2204864"/>
            <a:ext cx="8136903" cy="3921305"/>
          </a:xfrm>
        </p:spPr>
        <p:txBody>
          <a:bodyPr/>
          <a:lstStyle/>
          <a:p>
            <a:pPr lvl="2"/>
            <a:r>
              <a:rPr lang="hu-HU" sz="2200" dirty="0">
                <a:hlinkClick r:id="rId2"/>
              </a:rPr>
              <a:t>https://www.eletv.u-szeged.hu/for-foreign-students-140218?folderID=23366&amp;objectParentFolderId=23366</a:t>
            </a:r>
            <a:endParaRPr lang="hu-HU" sz="2200" dirty="0"/>
          </a:p>
        </p:txBody>
      </p:sp>
    </p:spTree>
    <p:extLst>
      <p:ext uri="{BB962C8B-B14F-4D97-AF65-F5344CB8AC3E}">
        <p14:creationId xmlns:p14="http://schemas.microsoft.com/office/powerpoint/2010/main" val="660182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dirty="0">
                <a:solidFill>
                  <a:srgbClr val="006854"/>
                </a:solidFill>
                <a:latin typeface="Arial Black" panose="020B0A04020102020204" pitchFamily="34" charset="0"/>
              </a:rPr>
              <a:t>Credit </a:t>
            </a:r>
            <a:r>
              <a:rPr lang="hu-HU" sz="3600" b="1" dirty="0" err="1">
                <a:solidFill>
                  <a:srgbClr val="006854"/>
                </a:solidFill>
                <a:latin typeface="Arial Black" panose="020B0A04020102020204" pitchFamily="34" charset="0"/>
              </a:rPr>
              <a:t>Transfer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err="1"/>
              <a:t>Modulo</a:t>
            </a:r>
            <a:r>
              <a:rPr lang="hu-HU" dirty="0"/>
              <a:t>: </a:t>
            </a:r>
            <a:r>
              <a:rPr lang="hu-HU" dirty="0" err="1"/>
              <a:t>Regular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 </a:t>
            </a:r>
            <a:r>
              <a:rPr lang="hu-HU" dirty="0" err="1"/>
              <a:t>or</a:t>
            </a:r>
            <a:r>
              <a:rPr lang="hu-HU" dirty="0"/>
              <a:t> </a:t>
            </a:r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endParaRPr lang="hu-HU" dirty="0"/>
          </a:p>
          <a:p>
            <a:r>
              <a:rPr lang="hu-HU" dirty="0"/>
              <a:t>Credit </a:t>
            </a:r>
            <a:r>
              <a:rPr lang="hu-HU" dirty="0" err="1"/>
              <a:t>transfer</a:t>
            </a:r>
            <a:r>
              <a:rPr lang="hu-HU" dirty="0"/>
              <a:t>: </a:t>
            </a:r>
            <a:r>
              <a:rPr lang="hu-HU" i="1" dirty="0" err="1"/>
              <a:t>for</a:t>
            </a:r>
            <a:r>
              <a:rPr lang="hu-HU" i="1" dirty="0"/>
              <a:t> </a:t>
            </a:r>
            <a:r>
              <a:rPr lang="en-US" i="1" dirty="0"/>
              <a:t>all students in the middle of the semester. </a:t>
            </a:r>
            <a:endParaRPr lang="hu-HU" i="1" dirty="0"/>
          </a:p>
          <a:p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: </a:t>
            </a:r>
            <a:r>
              <a:rPr lang="en-US" i="1" dirty="0"/>
              <a:t>only for newly admitted students, </a:t>
            </a:r>
            <a:r>
              <a:rPr lang="hu-HU" i="1" dirty="0" err="1"/>
              <a:t>transfer</a:t>
            </a:r>
            <a:r>
              <a:rPr lang="hu-HU" i="1" dirty="0"/>
              <a:t> </a:t>
            </a:r>
            <a:r>
              <a:rPr lang="hu-HU" i="1" dirty="0" err="1"/>
              <a:t>students</a:t>
            </a:r>
            <a:r>
              <a:rPr lang="hu-HU" i="1" dirty="0"/>
              <a:t>, major </a:t>
            </a:r>
            <a:r>
              <a:rPr lang="hu-HU" i="1" dirty="0" err="1"/>
              <a:t>changing</a:t>
            </a:r>
            <a:r>
              <a:rPr lang="hu-HU" i="1" dirty="0"/>
              <a:t> </a:t>
            </a:r>
            <a:r>
              <a:rPr lang="hu-HU" i="1" dirty="0" err="1"/>
              <a:t>students</a:t>
            </a:r>
            <a:r>
              <a:rPr lang="hu-HU" i="1" dirty="0"/>
              <a:t> </a:t>
            </a:r>
            <a:r>
              <a:rPr lang="hu-HU" i="1" dirty="0" err="1"/>
              <a:t>before</a:t>
            </a:r>
            <a:r>
              <a:rPr lang="hu-HU" i="1" dirty="0"/>
              <a:t>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study</a:t>
            </a:r>
            <a:r>
              <a:rPr lang="hu-HU" i="1" dirty="0"/>
              <a:t> </a:t>
            </a:r>
            <a:r>
              <a:rPr lang="hu-HU" i="1" dirty="0" err="1"/>
              <a:t>period</a:t>
            </a:r>
            <a:r>
              <a:rPr lang="hu-HU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4074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dirty="0">
                <a:solidFill>
                  <a:srgbClr val="006854"/>
                </a:solidFill>
                <a:latin typeface="Arial Black" panose="020B0A04020102020204" pitchFamily="34" charset="0"/>
              </a:rPr>
              <a:t>Credit </a:t>
            </a:r>
            <a:r>
              <a:rPr lang="hu-HU" sz="3600" b="1" dirty="0" err="1">
                <a:solidFill>
                  <a:srgbClr val="006854"/>
                </a:solidFill>
                <a:latin typeface="Arial Black" panose="020B0A04020102020204" pitchFamily="34" charset="0"/>
              </a:rPr>
              <a:t>Transfer</a:t>
            </a:r>
            <a:r>
              <a:rPr lang="hu-HU" sz="3600" b="1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b="1" dirty="0" err="1">
                <a:solidFill>
                  <a:srgbClr val="006854"/>
                </a:solidFill>
                <a:latin typeface="Arial Black" panose="020B0A04020102020204" pitchFamily="34" charset="0"/>
              </a:rPr>
              <a:t>Periods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hu-HU" dirty="0"/>
          </a:p>
          <a:p>
            <a:r>
              <a:rPr lang="hu-HU" dirty="0"/>
              <a:t>24.08.2026.- 06.09.2026.: </a:t>
            </a:r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  <a:p>
            <a:r>
              <a:rPr lang="hu-HU" dirty="0"/>
              <a:t>23.11.2026.-06.12.2026.: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  <a:p>
            <a:r>
              <a:rPr lang="hu-HU" dirty="0"/>
              <a:t>11.01.2027.-07.02.2027.: </a:t>
            </a:r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  <a:p>
            <a:r>
              <a:rPr lang="hu-HU" dirty="0"/>
              <a:t>26.04.2027.-08.05.2027.: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7682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280920" cy="1325568"/>
          </a:xfrm>
        </p:spPr>
        <p:txBody>
          <a:bodyPr>
            <a:noAutofit/>
          </a:bodyPr>
          <a:lstStyle/>
          <a:p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Tasks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,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Checks_Settling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Legal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Status</a:t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99591" y="1844824"/>
            <a:ext cx="7787209" cy="428134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At the end of each semester</a:t>
            </a:r>
            <a:r>
              <a:rPr lang="hu-HU" dirty="0"/>
              <a:t>:</a:t>
            </a:r>
            <a:r>
              <a:rPr lang="en-US" dirty="0"/>
              <a:t> check</a:t>
            </a:r>
            <a:r>
              <a:rPr lang="hu-HU" dirty="0"/>
              <a:t>ing</a:t>
            </a:r>
            <a:r>
              <a:rPr lang="en-US" dirty="0"/>
              <a:t> the number of credits earned and grades for the semester (both at the end of the regular semester and at the end of the exam period!)</a:t>
            </a:r>
            <a:endParaRPr lang="hu-HU" dirty="0"/>
          </a:p>
          <a:p>
            <a:r>
              <a:rPr lang="hu-HU" dirty="0" err="1"/>
              <a:t>Signing</a:t>
            </a:r>
            <a:r>
              <a:rPr lang="hu-HU" dirty="0"/>
              <a:t> </a:t>
            </a:r>
            <a:r>
              <a:rPr lang="hu-HU" dirty="0" err="1"/>
              <a:t>up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courses</a:t>
            </a:r>
            <a:r>
              <a:rPr lang="hu-HU" dirty="0"/>
              <a:t> </a:t>
            </a:r>
            <a:r>
              <a:rPr lang="hu-HU" dirty="0" err="1"/>
              <a:t>according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study</a:t>
            </a:r>
            <a:r>
              <a:rPr lang="hu-HU" dirty="0"/>
              <a:t> </a:t>
            </a:r>
            <a:r>
              <a:rPr lang="hu-HU" dirty="0" err="1"/>
              <a:t>plan</a:t>
            </a:r>
            <a:r>
              <a:rPr lang="hu-HU" dirty="0"/>
              <a:t> (</a:t>
            </a:r>
            <a:r>
              <a:rPr lang="hu-HU" dirty="0" err="1"/>
              <a:t>max</a:t>
            </a:r>
            <a:r>
              <a:rPr lang="hu-HU" dirty="0"/>
              <a:t>. 45 </a:t>
            </a:r>
            <a:r>
              <a:rPr lang="hu-HU" dirty="0" err="1"/>
              <a:t>credits</a:t>
            </a:r>
            <a:r>
              <a:rPr lang="hu-HU" dirty="0"/>
              <a:t>/</a:t>
            </a:r>
            <a:r>
              <a:rPr lang="hu-HU" dirty="0" err="1"/>
              <a:t>semester</a:t>
            </a:r>
            <a:r>
              <a:rPr lang="hu-HU" dirty="0"/>
              <a:t>)</a:t>
            </a:r>
            <a:endParaRPr lang="hu-HU" i="1" dirty="0"/>
          </a:p>
          <a:p>
            <a:r>
              <a:rPr lang="hu-HU" dirty="0" err="1"/>
              <a:t>Do</a:t>
            </a:r>
            <a:r>
              <a:rPr lang="hu-HU" dirty="0"/>
              <a:t> </a:t>
            </a:r>
            <a:r>
              <a:rPr lang="en-US" dirty="0"/>
              <a:t>accepted credit transfer entries appear in Neptun?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14401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7" y="274638"/>
            <a:ext cx="7931224" cy="1426170"/>
          </a:xfrm>
        </p:spPr>
        <p:txBody>
          <a:bodyPr>
            <a:noAutofit/>
          </a:bodyPr>
          <a:lstStyle/>
          <a:p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Tasks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,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Checks_Settling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Legal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Status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hu-HU" dirty="0"/>
          </a:p>
          <a:p>
            <a:r>
              <a:rPr lang="hu-HU" dirty="0" err="1"/>
              <a:t>Settling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legal</a:t>
            </a:r>
            <a:r>
              <a:rPr lang="hu-HU" dirty="0"/>
              <a:t> status </a:t>
            </a:r>
            <a:r>
              <a:rPr lang="hu-HU" dirty="0" err="1"/>
              <a:t>until</a:t>
            </a:r>
            <a:r>
              <a:rPr lang="hu-HU" dirty="0"/>
              <a:t> </a:t>
            </a:r>
            <a:r>
              <a:rPr lang="hu-HU" b="1" dirty="0"/>
              <a:t>09.10.2026.</a:t>
            </a:r>
            <a:r>
              <a:rPr lang="hu-HU" dirty="0"/>
              <a:t>! The </a:t>
            </a:r>
            <a:r>
              <a:rPr lang="hu-HU" dirty="0" err="1"/>
              <a:t>conditions</a:t>
            </a:r>
            <a:r>
              <a:rPr lang="hu-HU" dirty="0"/>
              <a:t> of it:</a:t>
            </a:r>
          </a:p>
          <a:p>
            <a:pPr marL="0" indent="0">
              <a:buNone/>
            </a:pPr>
            <a:r>
              <a:rPr lang="hu-HU" dirty="0"/>
              <a:t>1.) in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case</a:t>
            </a:r>
            <a:r>
              <a:rPr lang="hu-HU" dirty="0"/>
              <a:t> of </a:t>
            </a:r>
            <a:r>
              <a:rPr lang="hu-HU" dirty="0" err="1"/>
              <a:t>scholarship-holders</a:t>
            </a:r>
            <a:r>
              <a:rPr lang="hu-HU" dirty="0"/>
              <a:t>:</a:t>
            </a:r>
          </a:p>
          <a:p>
            <a:pPr marL="0" indent="0">
              <a:buNone/>
            </a:pPr>
            <a:r>
              <a:rPr lang="en-US" dirty="0"/>
              <a:t>Signing up for one of the </a:t>
            </a:r>
            <a:r>
              <a:rPr lang="hu-HU" dirty="0" err="1"/>
              <a:t>mandatory</a:t>
            </a:r>
            <a:r>
              <a:rPr lang="hu-HU" dirty="0"/>
              <a:t> </a:t>
            </a:r>
            <a:r>
              <a:rPr lang="en-US" dirty="0"/>
              <a:t>courses of the </a:t>
            </a:r>
            <a:r>
              <a:rPr lang="en-US" dirty="0" err="1"/>
              <a:t>programme</a:t>
            </a:r>
            <a:r>
              <a:rPr lang="en-US" dirty="0"/>
              <a:t> that is worth at least one credit</a:t>
            </a:r>
            <a:r>
              <a:rPr lang="hu-HU" dirty="0"/>
              <a:t>. </a:t>
            </a:r>
            <a:r>
              <a:rPr lang="hu-HU" dirty="0" err="1"/>
              <a:t>It</a:t>
            </a:r>
            <a:r>
              <a:rPr lang="hu-HU" dirty="0"/>
              <a:t> is </a:t>
            </a:r>
            <a:r>
              <a:rPr lang="hu-HU" dirty="0" err="1"/>
              <a:t>not</a:t>
            </a:r>
            <a:r>
              <a:rPr lang="hu-HU" dirty="0"/>
              <a:t> </a:t>
            </a:r>
            <a:r>
              <a:rPr lang="hu-HU" dirty="0" err="1"/>
              <a:t>approved</a:t>
            </a:r>
            <a:r>
              <a:rPr lang="hu-HU" dirty="0"/>
              <a:t> </a:t>
            </a:r>
            <a:r>
              <a:rPr lang="hu-HU" dirty="0" err="1"/>
              <a:t>if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course</a:t>
            </a:r>
            <a:r>
              <a:rPr lang="hu-HU" dirty="0"/>
              <a:t> </a:t>
            </a:r>
            <a:r>
              <a:rPr lang="hu-HU" dirty="0" err="1"/>
              <a:t>confirmation</a:t>
            </a:r>
            <a:r>
              <a:rPr lang="hu-HU" dirty="0"/>
              <a:t> is </a:t>
            </a:r>
            <a:r>
              <a:rPr lang="hu-HU" dirty="0" err="1"/>
              <a:t>pending</a:t>
            </a:r>
            <a:r>
              <a:rPr lang="hu-HU" dirty="0"/>
              <a:t> </a:t>
            </a:r>
            <a:r>
              <a:rPr lang="hu-HU" dirty="0" err="1"/>
              <a:t>or</a:t>
            </a:r>
            <a:r>
              <a:rPr lang="hu-HU" dirty="0"/>
              <a:t> </a:t>
            </a:r>
            <a:r>
              <a:rPr lang="hu-HU" dirty="0" err="1"/>
              <a:t>registration</a:t>
            </a:r>
            <a:r>
              <a:rPr lang="hu-HU" dirty="0"/>
              <a:t> has </a:t>
            </a:r>
            <a:r>
              <a:rPr lang="hu-HU" dirty="0" err="1"/>
              <a:t>been</a:t>
            </a:r>
            <a:r>
              <a:rPr lang="hu-HU" dirty="0"/>
              <a:t> </a:t>
            </a:r>
            <a:r>
              <a:rPr lang="hu-HU" dirty="0" err="1"/>
              <a:t>rejected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2.) in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case</a:t>
            </a:r>
            <a:r>
              <a:rPr lang="hu-HU" dirty="0"/>
              <a:t> of </a:t>
            </a:r>
            <a:r>
              <a:rPr lang="hu-HU" dirty="0" err="1"/>
              <a:t>fee-paying</a:t>
            </a:r>
            <a:r>
              <a:rPr lang="hu-HU" dirty="0"/>
              <a:t>/</a:t>
            </a:r>
            <a:r>
              <a:rPr lang="hu-HU" dirty="0" err="1"/>
              <a:t>self-financed</a:t>
            </a:r>
            <a:r>
              <a:rPr lang="hu-HU" dirty="0"/>
              <a:t> </a:t>
            </a:r>
            <a:r>
              <a:rPr lang="hu-HU" dirty="0" err="1"/>
              <a:t>students</a:t>
            </a:r>
            <a:r>
              <a:rPr lang="hu-HU" dirty="0"/>
              <a:t>:</a:t>
            </a:r>
            <a:r>
              <a:rPr lang="hu-HU" i="1" dirty="0"/>
              <a:t> </a:t>
            </a:r>
            <a:r>
              <a:rPr lang="hu-HU" i="1" dirty="0" err="1"/>
              <a:t>paying</a:t>
            </a:r>
            <a:r>
              <a:rPr lang="hu-HU" i="1" dirty="0"/>
              <a:t>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first</a:t>
            </a:r>
            <a:r>
              <a:rPr lang="hu-HU" i="1" dirty="0"/>
              <a:t> </a:t>
            </a:r>
            <a:r>
              <a:rPr lang="hu-HU" i="1" dirty="0" err="1"/>
              <a:t>installment</a:t>
            </a:r>
            <a:r>
              <a:rPr lang="hu-HU" i="1" dirty="0"/>
              <a:t> of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tuition</a:t>
            </a:r>
            <a:r>
              <a:rPr lang="hu-HU" i="1" dirty="0"/>
              <a:t> </a:t>
            </a:r>
            <a:r>
              <a:rPr lang="hu-HU" i="1" dirty="0" err="1"/>
              <a:t>fee</a:t>
            </a:r>
            <a:r>
              <a:rPr lang="hu-HU" i="1" dirty="0"/>
              <a:t> + s</a:t>
            </a:r>
            <a:r>
              <a:rPr lang="en-US" dirty="0" err="1"/>
              <a:t>igning</a:t>
            </a:r>
            <a:r>
              <a:rPr lang="en-US" dirty="0"/>
              <a:t> up for one of the </a:t>
            </a:r>
            <a:r>
              <a:rPr lang="hu-HU" dirty="0" err="1"/>
              <a:t>mandatory</a:t>
            </a:r>
            <a:r>
              <a:rPr lang="hu-HU" dirty="0"/>
              <a:t> </a:t>
            </a:r>
            <a:r>
              <a:rPr lang="en-US" dirty="0"/>
              <a:t>courses of the </a:t>
            </a:r>
            <a:r>
              <a:rPr lang="en-US" dirty="0" err="1"/>
              <a:t>programme</a:t>
            </a:r>
            <a:r>
              <a:rPr lang="en-US" dirty="0"/>
              <a:t> that is worth at least one credit</a:t>
            </a:r>
            <a:endParaRPr lang="hu-HU" dirty="0"/>
          </a:p>
          <a:p>
            <a:r>
              <a:rPr lang="hu-HU" dirty="0" err="1"/>
              <a:t>Announcing</a:t>
            </a:r>
            <a:r>
              <a:rPr lang="hu-HU" dirty="0"/>
              <a:t> </a:t>
            </a:r>
            <a:r>
              <a:rPr lang="hu-HU" dirty="0" err="1"/>
              <a:t>passive</a:t>
            </a:r>
            <a:r>
              <a:rPr lang="hu-HU" dirty="0"/>
              <a:t> </a:t>
            </a:r>
            <a:r>
              <a:rPr lang="hu-HU" dirty="0" err="1"/>
              <a:t>semester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64355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7" y="274638"/>
            <a:ext cx="7931224" cy="1570186"/>
          </a:xfrm>
        </p:spPr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Study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Plan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Guide</a:t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Types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Preconditions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in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Table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hu-HU" sz="2800" dirty="0"/>
          </a:p>
          <a:p>
            <a:pPr marL="0" indent="0">
              <a:buNone/>
            </a:pPr>
            <a:r>
              <a:rPr lang="hu-HU" dirty="0"/>
              <a:t>In </a:t>
            </a:r>
            <a:r>
              <a:rPr lang="hu-HU" dirty="0" err="1"/>
              <a:t>Neptun</a:t>
            </a:r>
            <a:r>
              <a:rPr lang="hu-HU" dirty="0"/>
              <a:t>: </a:t>
            </a:r>
            <a:r>
              <a:rPr lang="hu-HU" dirty="0" err="1"/>
              <a:t>preconditions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courses</a:t>
            </a:r>
            <a:r>
              <a:rPr lang="hu-HU" dirty="0"/>
              <a:t>:</a:t>
            </a:r>
          </a:p>
          <a:p>
            <a:pPr marL="0" indent="0">
              <a:buNone/>
            </a:pPr>
            <a:r>
              <a:rPr lang="hu-HU" i="1" dirty="0" err="1"/>
              <a:t>Studies</a:t>
            </a:r>
            <a:r>
              <a:rPr lang="hu-HU" i="1" dirty="0"/>
              <a:t>/</a:t>
            </a:r>
            <a:r>
              <a:rPr lang="hu-HU" i="1" dirty="0" err="1"/>
              <a:t>Advancement</a:t>
            </a:r>
            <a:r>
              <a:rPr lang="hu-HU" i="1" dirty="0"/>
              <a:t> - </a:t>
            </a:r>
            <a:r>
              <a:rPr lang="hu-HU" i="1" dirty="0" err="1"/>
              <a:t>Full</a:t>
            </a:r>
            <a:r>
              <a:rPr lang="hu-HU" i="1" dirty="0"/>
              <a:t> </a:t>
            </a:r>
            <a:r>
              <a:rPr lang="hu-HU" i="1" dirty="0" err="1"/>
              <a:t>progress</a:t>
            </a:r>
            <a:r>
              <a:rPr lang="hu-HU" i="1" dirty="0"/>
              <a:t>/</a:t>
            </a:r>
            <a:r>
              <a:rPr lang="hu-HU" i="1" dirty="0" err="1"/>
              <a:t>Subject</a:t>
            </a:r>
            <a:r>
              <a:rPr lang="hu-HU" i="1" dirty="0"/>
              <a:t> List/</a:t>
            </a:r>
            <a:r>
              <a:rPr lang="hu-HU" i="1" dirty="0" err="1"/>
              <a:t>Choose</a:t>
            </a:r>
            <a:r>
              <a:rPr lang="hu-HU" i="1" dirty="0"/>
              <a:t>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subject</a:t>
            </a:r>
            <a:r>
              <a:rPr lang="hu-HU" i="1" dirty="0"/>
              <a:t>/</a:t>
            </a:r>
            <a:r>
              <a:rPr lang="hu-HU" i="1" dirty="0" err="1"/>
              <a:t>Subject</a:t>
            </a:r>
            <a:r>
              <a:rPr lang="hu-HU" i="1" dirty="0"/>
              <a:t> </a:t>
            </a:r>
            <a:r>
              <a:rPr lang="hu-HU" i="1" dirty="0" err="1"/>
              <a:t>prerequisites</a:t>
            </a:r>
            <a:r>
              <a:rPr lang="hu-HU" i="1" dirty="0"/>
              <a:t> (curriculum)</a:t>
            </a:r>
          </a:p>
          <a:p>
            <a:pPr marL="0" indent="0">
              <a:buNone/>
            </a:pPr>
            <a:r>
              <a:rPr lang="hu-HU" sz="3000" u="sng" dirty="0"/>
              <a:t>3 </a:t>
            </a:r>
            <a:r>
              <a:rPr lang="hu-HU" sz="3000" u="sng" dirty="0" err="1"/>
              <a:t>types</a:t>
            </a:r>
            <a:r>
              <a:rPr lang="hu-HU" sz="3000" u="sng" dirty="0"/>
              <a:t> of </a:t>
            </a:r>
            <a:r>
              <a:rPr lang="hu-HU" sz="3000" u="sng" dirty="0" err="1"/>
              <a:t>preconditions</a:t>
            </a:r>
            <a:r>
              <a:rPr lang="hu-HU" sz="3000" u="sng" dirty="0"/>
              <a:t>:</a:t>
            </a:r>
          </a:p>
          <a:p>
            <a:pPr marL="0" indent="0">
              <a:buNone/>
            </a:pPr>
            <a:r>
              <a:rPr lang="hu-HU" sz="3000" dirty="0" err="1"/>
              <a:t>Precondition</a:t>
            </a:r>
            <a:endParaRPr lang="hu-HU" sz="3000" dirty="0"/>
          </a:p>
          <a:p>
            <a:r>
              <a:rPr lang="en-US" sz="3000" dirty="0"/>
              <a:t>Preliminary period: fulfillment</a:t>
            </a:r>
          </a:p>
          <a:p>
            <a:r>
              <a:rPr lang="en-US" sz="3000" dirty="0"/>
              <a:t>Final period: fulfillment</a:t>
            </a:r>
            <a:endParaRPr lang="hu-HU" sz="3000" dirty="0"/>
          </a:p>
          <a:p>
            <a:pPr marL="0" indent="0">
              <a:buNone/>
            </a:pPr>
            <a:r>
              <a:rPr lang="hu-HU" sz="3000" dirty="0" err="1"/>
              <a:t>Exam</a:t>
            </a:r>
            <a:r>
              <a:rPr lang="hu-HU" sz="3000" dirty="0"/>
              <a:t> </a:t>
            </a:r>
            <a:r>
              <a:rPr lang="hu-HU" sz="3000" dirty="0" err="1"/>
              <a:t>precondition</a:t>
            </a:r>
            <a:endParaRPr lang="hu-HU" sz="3000" dirty="0"/>
          </a:p>
          <a:p>
            <a:r>
              <a:rPr lang="hu-HU" dirty="0" err="1"/>
              <a:t>Exam</a:t>
            </a:r>
            <a:r>
              <a:rPr lang="hu-HU" dirty="0"/>
              <a:t> </a:t>
            </a:r>
            <a:r>
              <a:rPr lang="hu-HU" dirty="0" err="1"/>
              <a:t>registration</a:t>
            </a:r>
            <a:r>
              <a:rPr lang="hu-HU" dirty="0"/>
              <a:t>: </a:t>
            </a:r>
            <a:r>
              <a:rPr lang="hu-HU" dirty="0" err="1"/>
              <a:t>preliminary</a:t>
            </a:r>
            <a:r>
              <a:rPr lang="hu-HU" dirty="0"/>
              <a:t>, </a:t>
            </a:r>
            <a:r>
              <a:rPr lang="hu-HU" dirty="0" err="1"/>
              <a:t>final</a:t>
            </a:r>
            <a:endParaRPr lang="hu-HU" dirty="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endParaRPr lang="hu-HU" sz="2800" dirty="0"/>
          </a:p>
          <a:p>
            <a:pPr marL="742950" lvl="2" indent="-342900">
              <a:buFont typeface="Wingdings" panose="05000000000000000000" pitchFamily="2" charset="2"/>
              <a:buChar char="ü"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72966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208911" cy="1570186"/>
          </a:xfrm>
        </p:spPr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Study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Plan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Guide</a:t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Types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Preconditions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in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Table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dirty="0"/>
              <a:t>Parallel:</a:t>
            </a:r>
          </a:p>
          <a:p>
            <a:r>
              <a:rPr lang="en-US" dirty="0"/>
              <a:t>Preliminary period: fulfillment, take, parallel</a:t>
            </a:r>
          </a:p>
          <a:p>
            <a:r>
              <a:rPr lang="en-US" dirty="0"/>
              <a:t>Final period: fulfillment, take, parallel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en-US" sz="2400" dirty="0"/>
              <a:t>For easier interpretation, the sample curriculum for the given specialization can be found on the website, with the prerequisites for each subject clearly indicated</a:t>
            </a:r>
            <a:r>
              <a:rPr lang="hu-HU" sz="2400" dirty="0"/>
              <a:t>: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sz="2400" dirty="0">
                <a:hlinkClick r:id="rId2"/>
              </a:rPr>
              <a:t>https://etszk.u-szeged.hu/english/for-current-students/study-plan</a:t>
            </a:r>
            <a:endParaRPr lang="hu-HU" sz="24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40933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Rules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and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Regulations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err="1"/>
              <a:t>Act</a:t>
            </a:r>
            <a:r>
              <a:rPr lang="hu-HU" dirty="0"/>
              <a:t> CCIV of 2011 </a:t>
            </a:r>
            <a:r>
              <a:rPr lang="hu-HU" dirty="0" err="1"/>
              <a:t>on</a:t>
            </a:r>
            <a:r>
              <a:rPr lang="hu-HU" dirty="0"/>
              <a:t> National </a:t>
            </a:r>
            <a:r>
              <a:rPr lang="hu-HU" dirty="0" err="1"/>
              <a:t>Higher</a:t>
            </a:r>
            <a:r>
              <a:rPr lang="hu-HU" dirty="0"/>
              <a:t> Education</a:t>
            </a:r>
          </a:p>
          <a:p>
            <a:r>
              <a:rPr lang="hu-HU" dirty="0" err="1"/>
              <a:t>Academic</a:t>
            </a:r>
            <a:r>
              <a:rPr lang="hu-HU" dirty="0"/>
              <a:t> and </a:t>
            </a:r>
            <a:r>
              <a:rPr lang="hu-HU" dirty="0" err="1"/>
              <a:t>Examination</a:t>
            </a:r>
            <a:r>
              <a:rPr lang="hu-HU" dirty="0"/>
              <a:t> </a:t>
            </a:r>
            <a:r>
              <a:rPr lang="hu-HU" dirty="0" err="1"/>
              <a:t>Regulations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University of Szeged</a:t>
            </a:r>
          </a:p>
          <a:p>
            <a:r>
              <a:rPr lang="hu-HU" dirty="0"/>
              <a:t>Policy of </a:t>
            </a:r>
            <a:r>
              <a:rPr lang="hu-HU" dirty="0" err="1"/>
              <a:t>the</a:t>
            </a:r>
            <a:r>
              <a:rPr lang="hu-HU" dirty="0"/>
              <a:t> University of Szeged </a:t>
            </a:r>
            <a:r>
              <a:rPr lang="hu-HU" dirty="0" err="1"/>
              <a:t>on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Fees</a:t>
            </a:r>
            <a:r>
              <a:rPr lang="hu-HU" dirty="0"/>
              <a:t>, </a:t>
            </a:r>
            <a:r>
              <a:rPr lang="hu-HU" dirty="0" err="1"/>
              <a:t>Charges</a:t>
            </a:r>
            <a:r>
              <a:rPr lang="hu-HU" dirty="0"/>
              <a:t> and </a:t>
            </a:r>
            <a:r>
              <a:rPr lang="hu-HU" dirty="0" err="1"/>
              <a:t>Benefits</a:t>
            </a:r>
            <a:endParaRPr lang="hu-HU" dirty="0"/>
          </a:p>
          <a:p>
            <a:r>
              <a:rPr lang="hu-HU" dirty="0" err="1"/>
              <a:t>Academic</a:t>
            </a:r>
            <a:r>
              <a:rPr lang="hu-HU" dirty="0"/>
              <a:t> </a:t>
            </a:r>
            <a:r>
              <a:rPr lang="hu-HU" dirty="0" err="1"/>
              <a:t>Regulations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Faculty</a:t>
            </a:r>
            <a:r>
              <a:rPr lang="hu-HU" dirty="0"/>
              <a:t> of Health </a:t>
            </a:r>
            <a:r>
              <a:rPr lang="hu-HU" dirty="0" err="1"/>
              <a:t>Sciences</a:t>
            </a:r>
            <a:r>
              <a:rPr lang="hu-HU" dirty="0"/>
              <a:t> and </a:t>
            </a:r>
            <a:r>
              <a:rPr lang="hu-HU" dirty="0" err="1"/>
              <a:t>Social</a:t>
            </a:r>
            <a:r>
              <a:rPr lang="hu-HU" dirty="0"/>
              <a:t> </a:t>
            </a:r>
            <a:r>
              <a:rPr lang="hu-HU" dirty="0" err="1"/>
              <a:t>Studies</a:t>
            </a:r>
            <a:endParaRPr lang="hu-HU" dirty="0"/>
          </a:p>
          <a:p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Guides</a:t>
            </a:r>
            <a:r>
              <a:rPr lang="hu-HU" dirty="0"/>
              <a:t> and </a:t>
            </a:r>
            <a:r>
              <a:rPr lang="hu-HU" dirty="0" err="1"/>
              <a:t>Rules</a:t>
            </a:r>
            <a:r>
              <a:rPr lang="hu-HU" dirty="0"/>
              <a:t> of </a:t>
            </a:r>
            <a:r>
              <a:rPr lang="hu-HU" dirty="0" err="1"/>
              <a:t>Procedures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83623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55576" y="1556792"/>
            <a:ext cx="7931224" cy="146876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attention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663495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1795</TotalTime>
  <Words>828</Words>
  <Application>Microsoft Office PowerPoint</Application>
  <PresentationFormat>Diavetítés a képernyőre (4:3 oldalarány)</PresentationFormat>
  <Paragraphs>114</Paragraphs>
  <Slides>17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4" baseType="lpstr">
      <vt:lpstr>Arial Black</vt:lpstr>
      <vt:lpstr>Wingdings</vt:lpstr>
      <vt:lpstr>Calibri</vt:lpstr>
      <vt:lpstr>Bookman Old Style</vt:lpstr>
      <vt:lpstr>Arial</vt:lpstr>
      <vt:lpstr>Frutiger LT Std 55 Roman</vt:lpstr>
      <vt:lpstr>Office-téma</vt:lpstr>
      <vt:lpstr>Study Guide Student Forum  Faculty of Health Sciences and Social Studies of the University of Szeged </vt:lpstr>
      <vt:lpstr>PowerPoint-bemutató</vt:lpstr>
      <vt:lpstr>    Contact information</vt:lpstr>
      <vt:lpstr>Academic Schedule</vt:lpstr>
      <vt:lpstr>Procedures, Information Sheets</vt:lpstr>
      <vt:lpstr>Procedure of the Student Requests_Modulo</vt:lpstr>
      <vt:lpstr>Procedure of the Students’ Requests_Modulo</vt:lpstr>
      <vt:lpstr>Procedure of the Students’ Requests_Paper-based</vt:lpstr>
      <vt:lpstr>Student Counseling for For International Students </vt:lpstr>
      <vt:lpstr>Credit Transfer</vt:lpstr>
      <vt:lpstr>Credit Transfer Periods</vt:lpstr>
      <vt:lpstr>  Student Tasks, Checks_Settling the Student Legal Status  </vt:lpstr>
      <vt:lpstr>Student Tasks, Checks_Settling the Student Legal Status</vt:lpstr>
      <vt:lpstr>Study Plan Guide Types of Preconditions in the Table</vt:lpstr>
      <vt:lpstr>Study Plan Guide Types of Preconditions in the Table</vt:lpstr>
      <vt:lpstr>Rules and Regulations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Mariánovich Dániel</dc:creator>
  <cp:lastModifiedBy>Dr. Fazekas Sándor</cp:lastModifiedBy>
  <cp:revision>280</cp:revision>
  <cp:lastPrinted>2021-07-14T10:20:03Z</cp:lastPrinted>
  <dcterms:created xsi:type="dcterms:W3CDTF">2014-09-19T07:34:32Z</dcterms:created>
  <dcterms:modified xsi:type="dcterms:W3CDTF">2026-08-17T18:48:12Z</dcterms:modified>
</cp:coreProperties>
</file>